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78" r:id="rId9"/>
    <p:sldId id="295" r:id="rId10"/>
    <p:sldId id="289" r:id="rId11"/>
    <p:sldId id="294" r:id="rId12"/>
    <p:sldId id="292" r:id="rId13"/>
    <p:sldId id="29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33227064674835E-2"/>
          <c:y val="1.9519635905832274E-2"/>
          <c:w val="0.91654527000138608"/>
          <c:h val="0.7971692820171139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Oogsten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0</c:v>
                </c:pt>
                <c:pt idx="1">
                  <c:v>192</c:v>
                </c:pt>
                <c:pt idx="2">
                  <c:v>652</c:v>
                </c:pt>
                <c:pt idx="3">
                  <c:v>878</c:v>
                </c:pt>
                <c:pt idx="4">
                  <c:v>861</c:v>
                </c:pt>
                <c:pt idx="5">
                  <c:v>1158</c:v>
                </c:pt>
                <c:pt idx="6">
                  <c:v>1250</c:v>
                </c:pt>
                <c:pt idx="7">
                  <c:v>1334</c:v>
                </c:pt>
                <c:pt idx="8">
                  <c:v>1398</c:v>
                </c:pt>
                <c:pt idx="9">
                  <c:v>1079</c:v>
                </c:pt>
                <c:pt idx="10">
                  <c:v>1027</c:v>
                </c:pt>
                <c:pt idx="11">
                  <c:v>101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1-4055-91DA-880F18C4824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Toppen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Blad1!$C$2:$C$14</c:f>
              <c:numCache>
                <c:formatCode>General</c:formatCode>
                <c:ptCount val="13"/>
                <c:pt idx="0">
                  <c:v>304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194</c:v>
                </c:pt>
                <c:pt idx="10">
                  <c:v>0</c:v>
                </c:pt>
                <c:pt idx="11">
                  <c:v>0</c:v>
                </c:pt>
                <c:pt idx="12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1-4055-91DA-880F18C4824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Sorteren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Blad1!$D$2:$D$14</c:f>
              <c:numCache>
                <c:formatCode>General</c:formatCode>
                <c:ptCount val="13"/>
                <c:pt idx="0">
                  <c:v>0</c:v>
                </c:pt>
                <c:pt idx="1">
                  <c:v>99</c:v>
                </c:pt>
                <c:pt idx="2">
                  <c:v>374</c:v>
                </c:pt>
                <c:pt idx="3">
                  <c:v>536</c:v>
                </c:pt>
                <c:pt idx="4">
                  <c:v>670</c:v>
                </c:pt>
                <c:pt idx="5">
                  <c:v>1023</c:v>
                </c:pt>
                <c:pt idx="6">
                  <c:v>1101</c:v>
                </c:pt>
                <c:pt idx="7">
                  <c:v>1435</c:v>
                </c:pt>
                <c:pt idx="8">
                  <c:v>1275</c:v>
                </c:pt>
                <c:pt idx="9">
                  <c:v>1082</c:v>
                </c:pt>
                <c:pt idx="10">
                  <c:v>848</c:v>
                </c:pt>
                <c:pt idx="11">
                  <c:v>145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E1-4055-91DA-880F18C4824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GV Chemisch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Blad1!$E$2:$E$14</c:f>
              <c:numCache>
                <c:formatCode>General</c:formatCode>
                <c:ptCount val="13"/>
                <c:pt idx="0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16</c:v>
                </c:pt>
                <c:pt idx="5">
                  <c:v>1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18</c:v>
                </c:pt>
                <c:pt idx="11">
                  <c:v>25</c:v>
                </c:pt>
                <c:pt idx="1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E1-4055-91DA-880F18C4824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GV Biologisch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Blad1!$F$2:$F$14</c:f>
              <c:numCache>
                <c:formatCode>General</c:formatCode>
                <c:ptCount val="13"/>
                <c:pt idx="0">
                  <c:v>30</c:v>
                </c:pt>
                <c:pt idx="1">
                  <c:v>26</c:v>
                </c:pt>
                <c:pt idx="2">
                  <c:v>33</c:v>
                </c:pt>
                <c:pt idx="3">
                  <c:v>40</c:v>
                </c:pt>
                <c:pt idx="4">
                  <c:v>16</c:v>
                </c:pt>
                <c:pt idx="5">
                  <c:v>5</c:v>
                </c:pt>
                <c:pt idx="6">
                  <c:v>19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E1-4055-91DA-880F18C4824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Indraaien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Blad1!$A$2:$A$14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Blad1!$G$2:$G$14</c:f>
              <c:numCache>
                <c:formatCode>General</c:formatCode>
                <c:ptCount val="13"/>
                <c:pt idx="0">
                  <c:v>701</c:v>
                </c:pt>
                <c:pt idx="1">
                  <c:v>634</c:v>
                </c:pt>
                <c:pt idx="2">
                  <c:v>831</c:v>
                </c:pt>
                <c:pt idx="3">
                  <c:v>760</c:v>
                </c:pt>
                <c:pt idx="4">
                  <c:v>897</c:v>
                </c:pt>
                <c:pt idx="5">
                  <c:v>958</c:v>
                </c:pt>
                <c:pt idx="6">
                  <c:v>969</c:v>
                </c:pt>
                <c:pt idx="7">
                  <c:v>1016</c:v>
                </c:pt>
                <c:pt idx="8">
                  <c:v>922</c:v>
                </c:pt>
                <c:pt idx="9">
                  <c:v>481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E1-4055-91DA-880F18C48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786728"/>
        <c:axId val="478786072"/>
      </c:lineChart>
      <c:catAx>
        <c:axId val="47878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8786072"/>
        <c:crosses val="autoZero"/>
        <c:auto val="1"/>
        <c:lblAlgn val="ctr"/>
        <c:lblOffset val="100"/>
        <c:noMultiLvlLbl val="0"/>
      </c:catAx>
      <c:valAx>
        <c:axId val="47878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878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PT33L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11.00-12.00: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12.00-13.00: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13.00-13.30: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Pauze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13.30-14.15: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arbeidsfilm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14.15-14.30: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Stappenplan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noteer alle werkzaamheden op het bedrijf die jij al weet</a:t>
            </a:r>
          </a:p>
          <a:p>
            <a:r>
              <a:rPr lang="nl-NL" dirty="0" smtClean="0"/>
              <a:t>2: bespreek dit op stage, wat ontbreekt, vul aan</a:t>
            </a:r>
          </a:p>
          <a:p>
            <a:r>
              <a:rPr lang="nl-NL" dirty="0" smtClean="0"/>
              <a:t>3: Zet deze werkzaamheden in de tijd. Wat gebeurd er per maand?</a:t>
            </a:r>
          </a:p>
          <a:p>
            <a:r>
              <a:rPr lang="nl-NL" dirty="0" smtClean="0"/>
              <a:t>4: Bespreek dit met stage, pas eventueel aan</a:t>
            </a:r>
          </a:p>
          <a:p>
            <a:r>
              <a:rPr lang="nl-NL" dirty="0" smtClean="0"/>
              <a:t>5: hoeveel tijd kosten deze werkzaamheden elk apart? In manuren</a:t>
            </a:r>
          </a:p>
          <a:p>
            <a:r>
              <a:rPr lang="nl-NL" dirty="0" smtClean="0"/>
              <a:t>6: bespreek dit met stage</a:t>
            </a:r>
          </a:p>
          <a:p>
            <a:r>
              <a:rPr lang="nl-NL" dirty="0" smtClean="0"/>
              <a:t>7: welke vaardigheden en kennis horen bij de werkzaamheden?</a:t>
            </a:r>
          </a:p>
          <a:p>
            <a:r>
              <a:rPr lang="nl-NL" dirty="0" smtClean="0"/>
              <a:t>8: bespreek dit met stage</a:t>
            </a:r>
          </a:p>
          <a:p>
            <a:r>
              <a:rPr lang="nl-NL" dirty="0" smtClean="0"/>
              <a:t>9: zet bovenstaande gegevens keurig in een tabel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Voorbeeld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tabel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58140"/>
              </p:ext>
            </p:extLst>
          </p:nvPr>
        </p:nvGraphicFramePr>
        <p:xfrm>
          <a:off x="353620" y="1397000"/>
          <a:ext cx="8522753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27">
                  <a:extLst>
                    <a:ext uri="{9D8B030D-6E8A-4147-A177-3AD203B41FA5}">
                      <a16:colId xmlns:a16="http://schemas.microsoft.com/office/drawing/2014/main" val="583016797"/>
                    </a:ext>
                  </a:extLst>
                </a:gridCol>
                <a:gridCol w="1885990">
                  <a:extLst>
                    <a:ext uri="{9D8B030D-6E8A-4147-A177-3AD203B41FA5}">
                      <a16:colId xmlns:a16="http://schemas.microsoft.com/office/drawing/2014/main" val="1844898985"/>
                    </a:ext>
                  </a:extLst>
                </a:gridCol>
                <a:gridCol w="791536">
                  <a:extLst>
                    <a:ext uri="{9D8B030D-6E8A-4147-A177-3AD203B41FA5}">
                      <a16:colId xmlns:a16="http://schemas.microsoft.com/office/drawing/2014/main" val="3074459056"/>
                    </a:ext>
                  </a:extLst>
                </a:gridCol>
                <a:gridCol w="1201880">
                  <a:extLst>
                    <a:ext uri="{9D8B030D-6E8A-4147-A177-3AD203B41FA5}">
                      <a16:colId xmlns:a16="http://schemas.microsoft.com/office/drawing/2014/main" val="3798497674"/>
                    </a:ext>
                  </a:extLst>
                </a:gridCol>
                <a:gridCol w="1181727">
                  <a:extLst>
                    <a:ext uri="{9D8B030D-6E8A-4147-A177-3AD203B41FA5}">
                      <a16:colId xmlns:a16="http://schemas.microsoft.com/office/drawing/2014/main" val="2902705430"/>
                    </a:ext>
                  </a:extLst>
                </a:gridCol>
                <a:gridCol w="787818">
                  <a:extLst>
                    <a:ext uri="{9D8B030D-6E8A-4147-A177-3AD203B41FA5}">
                      <a16:colId xmlns:a16="http://schemas.microsoft.com/office/drawing/2014/main" val="2772192085"/>
                    </a:ext>
                  </a:extLst>
                </a:gridCol>
                <a:gridCol w="1718875">
                  <a:extLst>
                    <a:ext uri="{9D8B030D-6E8A-4147-A177-3AD203B41FA5}">
                      <a16:colId xmlns:a16="http://schemas.microsoft.com/office/drawing/2014/main" val="241410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werkzaamheden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lang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Hoeveel mensen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vaak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Totaal 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Vakkennis vakvaardigheid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0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febr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23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2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april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4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mei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3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juni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juli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9062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nl-NL" dirty="0" smtClean="0"/>
                        <a:t>aug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77314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nl-NL" dirty="0" smtClean="0"/>
                        <a:t>sept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00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okt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98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nov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83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dec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90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5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Voorbeeld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grafiek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511383179"/>
              </p:ext>
            </p:extLst>
          </p:nvPr>
        </p:nvGraphicFramePr>
        <p:xfrm>
          <a:off x="834390" y="1314929"/>
          <a:ext cx="6709410" cy="37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11630" y="5169156"/>
            <a:ext cx="55206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 grafiek is te zien dat de drukste periode van de teelt rond juli/ augustus is. Dit komt omdat de planten dan op het hoogtepunt van de groei zijn. Doordat er veel geoogst wordt gaat het qua uren ook vooruit bij het sorteren.</a:t>
            </a:r>
            <a:endParaRPr kumimoji="0" lang="nl-NL" altLang="nl-N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Elke periode die in de grafiek te zien is bestaat uit 4 weken.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Inhoud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verslag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Bezoekschema</a:t>
            </a:r>
            <a:r>
              <a:rPr lang="en-US" sz="4400" b="1" dirty="0" smtClean="0">
                <a:latin typeface="Arial"/>
                <a:cs typeface="Arial"/>
              </a:rPr>
              <a:t> BPV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91015" y="1245497"/>
            <a:ext cx="80902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Datum	</a:t>
            </a:r>
            <a:r>
              <a:rPr lang="nl-NL" dirty="0" smtClean="0"/>
              <a:t>	tijdstip</a:t>
            </a:r>
            <a:r>
              <a:rPr lang="nl-NL" dirty="0"/>
              <a:t>	student		bedrijf		</a:t>
            </a:r>
            <a:r>
              <a:rPr lang="nl-NL" dirty="0" smtClean="0"/>
              <a:t>	plaats</a:t>
            </a:r>
            <a:endParaRPr lang="nl-NL" dirty="0"/>
          </a:p>
          <a:p>
            <a:r>
              <a:rPr lang="nl-NL" dirty="0" smtClean="0"/>
              <a:t>4/10</a:t>
            </a:r>
            <a:r>
              <a:rPr lang="nl-NL" dirty="0"/>
              <a:t>	</a:t>
            </a:r>
            <a:r>
              <a:rPr lang="nl-NL" dirty="0" smtClean="0"/>
              <a:t>		9.00</a:t>
            </a:r>
            <a:r>
              <a:rPr lang="nl-NL" dirty="0"/>
              <a:t>	</a:t>
            </a:r>
            <a:r>
              <a:rPr lang="nl-NL" dirty="0" smtClean="0"/>
              <a:t>	Mitchel</a:t>
            </a:r>
            <a:r>
              <a:rPr lang="nl-NL" dirty="0"/>
              <a:t>		v/d Belt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10.00</a:t>
            </a:r>
            <a:r>
              <a:rPr lang="nl-NL" dirty="0"/>
              <a:t>	Jasper		v/d Belt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12.00</a:t>
            </a:r>
            <a:r>
              <a:rPr lang="nl-NL" dirty="0"/>
              <a:t>	Alex		</a:t>
            </a:r>
            <a:r>
              <a:rPr lang="nl-NL" dirty="0" smtClean="0"/>
              <a:t>	Bruins</a:t>
            </a:r>
            <a:r>
              <a:rPr lang="nl-NL" dirty="0"/>
              <a:t>		</a:t>
            </a:r>
            <a:r>
              <a:rPr lang="nl-NL" dirty="0" smtClean="0"/>
              <a:t>	IJsselmuiden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14.00</a:t>
            </a:r>
            <a:r>
              <a:rPr lang="nl-NL" dirty="0"/>
              <a:t>	Arne		</a:t>
            </a:r>
            <a:r>
              <a:rPr lang="nl-NL" dirty="0" smtClean="0"/>
              <a:t>	Onderdijk	</a:t>
            </a:r>
            <a:r>
              <a:rPr lang="nl-NL" dirty="0"/>
              <a:t>	</a:t>
            </a:r>
            <a:r>
              <a:rPr lang="nl-NL" dirty="0" smtClean="0"/>
              <a:t>	Dalfsen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16.00</a:t>
            </a:r>
            <a:r>
              <a:rPr lang="nl-NL" dirty="0"/>
              <a:t>	Goos		Huysmans	</a:t>
            </a:r>
            <a:r>
              <a:rPr lang="nl-NL" dirty="0" smtClean="0"/>
              <a:t>	Lemelerveld</a:t>
            </a:r>
            <a:endParaRPr lang="nl-NL" dirty="0"/>
          </a:p>
          <a:p>
            <a:r>
              <a:rPr lang="nl-NL" dirty="0"/>
              <a:t>11/10	</a:t>
            </a:r>
            <a:r>
              <a:rPr lang="nl-NL" dirty="0" smtClean="0"/>
              <a:t>	9.00</a:t>
            </a:r>
            <a:r>
              <a:rPr lang="nl-NL" dirty="0"/>
              <a:t>	</a:t>
            </a:r>
            <a:r>
              <a:rPr lang="nl-NL" dirty="0" smtClean="0"/>
              <a:t>	Willemieke</a:t>
            </a:r>
            <a:r>
              <a:rPr lang="nl-NL" dirty="0"/>
              <a:t>	</a:t>
            </a:r>
            <a:r>
              <a:rPr lang="nl-NL" dirty="0" err="1"/>
              <a:t>Biohorma</a:t>
            </a:r>
            <a:r>
              <a:rPr lang="nl-NL" dirty="0"/>
              <a:t>	</a:t>
            </a:r>
            <a:r>
              <a:rPr lang="nl-NL" dirty="0" smtClean="0"/>
              <a:t>		’t </a:t>
            </a:r>
            <a:r>
              <a:rPr lang="nl-NL" dirty="0"/>
              <a:t>Harde</a:t>
            </a:r>
          </a:p>
          <a:p>
            <a:r>
              <a:rPr lang="nl-NL" dirty="0"/>
              <a:t>	</a:t>
            </a:r>
            <a:r>
              <a:rPr lang="nl-NL" dirty="0" smtClean="0"/>
              <a:t>		11.00</a:t>
            </a:r>
            <a:r>
              <a:rPr lang="nl-NL" dirty="0"/>
              <a:t>	</a:t>
            </a:r>
            <a:r>
              <a:rPr lang="nl-NL" dirty="0" err="1"/>
              <a:t>Berjo</a:t>
            </a:r>
            <a:r>
              <a:rPr lang="nl-NL" dirty="0"/>
              <a:t>		Bloemenkampen	Nunspeet</a:t>
            </a:r>
          </a:p>
          <a:p>
            <a:r>
              <a:rPr lang="nl-NL" dirty="0"/>
              <a:t>	</a:t>
            </a:r>
            <a:r>
              <a:rPr lang="nl-NL" dirty="0" smtClean="0"/>
              <a:t>		14.00</a:t>
            </a:r>
            <a:r>
              <a:rPr lang="nl-NL" dirty="0"/>
              <a:t>	Manon		De </a:t>
            </a:r>
            <a:r>
              <a:rPr lang="nl-NL" dirty="0" err="1"/>
              <a:t>Buurte</a:t>
            </a:r>
            <a:r>
              <a:rPr lang="nl-NL" dirty="0"/>
              <a:t>	</a:t>
            </a:r>
            <a:r>
              <a:rPr lang="nl-NL" dirty="0" smtClean="0"/>
              <a:t>	Oene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15.00</a:t>
            </a:r>
            <a:r>
              <a:rPr lang="nl-NL" dirty="0"/>
              <a:t>	Nick		</a:t>
            </a:r>
            <a:r>
              <a:rPr lang="nl-NL" dirty="0" smtClean="0"/>
              <a:t>	De </a:t>
            </a:r>
            <a:r>
              <a:rPr lang="nl-NL" dirty="0" err="1"/>
              <a:t>Buurte</a:t>
            </a:r>
            <a:r>
              <a:rPr lang="nl-NL" dirty="0"/>
              <a:t>	</a:t>
            </a:r>
            <a:r>
              <a:rPr lang="nl-NL" dirty="0" smtClean="0"/>
              <a:t>	Oene</a:t>
            </a:r>
          </a:p>
          <a:p>
            <a:r>
              <a:rPr lang="nl-NL" dirty="0" smtClean="0"/>
              <a:t>12/10		9.00		Dick			</a:t>
            </a:r>
            <a:r>
              <a:rPr lang="nl-NL" dirty="0" err="1" smtClean="0"/>
              <a:t>Hoekert</a:t>
            </a:r>
            <a:r>
              <a:rPr lang="nl-NL" dirty="0" smtClean="0"/>
              <a:t>		</a:t>
            </a:r>
            <a:r>
              <a:rPr lang="nl-NL" smtClean="0"/>
              <a:t>	Wezep</a:t>
            </a:r>
            <a:endParaRPr lang="nl-NL" dirty="0"/>
          </a:p>
          <a:p>
            <a:r>
              <a:rPr lang="nl-NL" dirty="0"/>
              <a:t>18/10	</a:t>
            </a:r>
            <a:r>
              <a:rPr lang="nl-NL" dirty="0" smtClean="0"/>
              <a:t>	9.30</a:t>
            </a:r>
            <a:r>
              <a:rPr lang="nl-NL" dirty="0"/>
              <a:t>	</a:t>
            </a:r>
            <a:r>
              <a:rPr lang="nl-NL" dirty="0" smtClean="0"/>
              <a:t>	Dylan</a:t>
            </a:r>
            <a:r>
              <a:rPr lang="nl-NL" dirty="0"/>
              <a:t>		Viermarken	</a:t>
            </a:r>
            <a:r>
              <a:rPr lang="nl-NL" dirty="0" smtClean="0"/>
              <a:t>	Enschede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11.30</a:t>
            </a:r>
            <a:r>
              <a:rPr lang="nl-NL" dirty="0"/>
              <a:t>	Erik		</a:t>
            </a:r>
            <a:r>
              <a:rPr lang="nl-NL" dirty="0" smtClean="0"/>
              <a:t>	Menkehorst</a:t>
            </a:r>
            <a:r>
              <a:rPr lang="nl-NL" dirty="0"/>
              <a:t>	</a:t>
            </a:r>
            <a:r>
              <a:rPr lang="nl-NL" dirty="0" smtClean="0"/>
              <a:t>	Hengelo</a:t>
            </a:r>
            <a:endParaRPr lang="nl-NL" dirty="0"/>
          </a:p>
          <a:p>
            <a:r>
              <a:rPr lang="nl-NL" dirty="0"/>
              <a:t>19/10	</a:t>
            </a:r>
            <a:r>
              <a:rPr lang="nl-NL" dirty="0" smtClean="0"/>
              <a:t>	9.00</a:t>
            </a:r>
            <a:r>
              <a:rPr lang="nl-NL" dirty="0"/>
              <a:t>	</a:t>
            </a:r>
            <a:r>
              <a:rPr lang="nl-NL" dirty="0" smtClean="0"/>
              <a:t>	Wilbert</a:t>
            </a:r>
            <a:r>
              <a:rPr lang="nl-NL" dirty="0"/>
              <a:t>		Schoneveld	</a:t>
            </a:r>
            <a:r>
              <a:rPr lang="nl-NL" dirty="0" smtClean="0"/>
              <a:t>	Twello</a:t>
            </a:r>
            <a:endParaRPr lang="nl-NL" dirty="0"/>
          </a:p>
          <a:p>
            <a:r>
              <a:rPr lang="nl-NL" dirty="0"/>
              <a:t>	</a:t>
            </a:r>
            <a:r>
              <a:rPr lang="nl-NL" dirty="0" smtClean="0"/>
              <a:t>		10.00</a:t>
            </a:r>
            <a:r>
              <a:rPr lang="nl-NL" dirty="0"/>
              <a:t>	Niels		</a:t>
            </a:r>
            <a:r>
              <a:rPr lang="nl-NL" dirty="0" smtClean="0"/>
              <a:t>	Schoneveld</a:t>
            </a:r>
            <a:r>
              <a:rPr lang="nl-NL" dirty="0"/>
              <a:t>	</a:t>
            </a:r>
            <a:r>
              <a:rPr lang="nl-NL" dirty="0" smtClean="0"/>
              <a:t>	Twello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585</TotalTime>
  <Words>247</Words>
  <Application>Microsoft Office PowerPoint</Application>
  <PresentationFormat>Diavoorstelling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100</cp:revision>
  <dcterms:created xsi:type="dcterms:W3CDTF">2016-05-29T10:04:13Z</dcterms:created>
  <dcterms:modified xsi:type="dcterms:W3CDTF">2017-10-17T08:18:17Z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